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63" r:id="rId3"/>
    <p:sldId id="264" r:id="rId4"/>
    <p:sldId id="270" r:id="rId5"/>
    <p:sldId id="269" r:id="rId6"/>
    <p:sldId id="27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3333"/>
    <p:restoredTop sz="50000"/>
  </p:normalViewPr>
  <p:slideViewPr>
    <p:cSldViewPr snapToGrid="0" snapToObjects="1">
      <p:cViewPr varScale="1">
        <p:scale>
          <a:sx n="42" d="100"/>
          <a:sy n="42" d="100"/>
        </p:scale>
        <p:origin x="13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AC88A0-65A3-7E48-AF84-CC29F60B6A19}" type="datetimeFigureOut">
              <a:rPr lang="en-US" smtClean="0"/>
              <a:t>8/9/17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EDF33E-FB99-9E4B-8807-0343471356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2033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Hi my</a:t>
            </a:r>
            <a:r>
              <a:rPr lang="en-US" baseline="0" dirty="0" smtClean="0"/>
              <a:t> name is Andrew Zhuang and my project is all about </a:t>
            </a:r>
          </a:p>
          <a:p>
            <a:r>
              <a:rPr lang="en-US" baseline="0" dirty="0" smtClean="0"/>
              <a:t>understanding which NBA players are clutch during crunch</a:t>
            </a:r>
          </a:p>
          <a:p>
            <a:r>
              <a:rPr lang="en-US" baseline="0" dirty="0" smtClean="0"/>
              <a:t> time, and if that </a:t>
            </a:r>
            <a:r>
              <a:rPr lang="en-US" baseline="0" dirty="0" err="1" smtClean="0"/>
              <a:t>behaviour</a:t>
            </a:r>
            <a:r>
              <a:rPr lang="en-US" baseline="0" dirty="0" smtClean="0"/>
              <a:t> is predictable!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EDF33E-FB99-9E4B-8807-0343471356F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1258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First</a:t>
            </a:r>
            <a:r>
              <a:rPr lang="en-US" baseline="0" dirty="0" smtClean="0"/>
              <a:t> of all, in sports, clutch is loosely defined as being </a:t>
            </a:r>
          </a:p>
          <a:p>
            <a:r>
              <a:rPr lang="en-US" baseline="0" dirty="0" smtClean="0"/>
              <a:t>able to preform at a high level under high pressure situations. </a:t>
            </a:r>
          </a:p>
          <a:p>
            <a:endParaRPr lang="en-US" baseline="0" dirty="0" smtClean="0"/>
          </a:p>
          <a:p>
            <a:r>
              <a:rPr lang="en-US" baseline="0" dirty="0" smtClean="0"/>
              <a:t>To quantify </a:t>
            </a:r>
            <a:r>
              <a:rPr lang="en-US" baseline="0" dirty="0" err="1" smtClean="0"/>
              <a:t>clutchness</a:t>
            </a:r>
            <a:r>
              <a:rPr lang="en-US" baseline="0" dirty="0" smtClean="0"/>
              <a:t> for basketball, I’ve chosen to compare player </a:t>
            </a:r>
          </a:p>
          <a:p>
            <a:r>
              <a:rPr lang="en-US" baseline="0" dirty="0" smtClean="0"/>
              <a:t>shot percentages overall against under pressure.</a:t>
            </a:r>
          </a:p>
          <a:p>
            <a:r>
              <a:rPr lang="en-US" baseline="0" dirty="0" smtClean="0"/>
              <a:t>The pressure situation I’ll be displaying is filtered to</a:t>
            </a:r>
          </a:p>
          <a:p>
            <a:r>
              <a:rPr lang="en-US" baseline="0" dirty="0" smtClean="0"/>
              <a:t>the last 3 minutes when the game score is within 5 points. </a:t>
            </a:r>
            <a:r>
              <a:rPr lang="en-US" dirty="0" smtClean="0"/>
              <a:t>I’ve been </a:t>
            </a:r>
          </a:p>
          <a:p>
            <a:r>
              <a:rPr lang="en-US" dirty="0" smtClean="0"/>
              <a:t>able to quantify ability depreciation by looking at the </a:t>
            </a:r>
          </a:p>
          <a:p>
            <a:r>
              <a:rPr lang="en-US" dirty="0" smtClean="0"/>
              <a:t>difference of shot percentages</a:t>
            </a:r>
            <a:r>
              <a:rPr lang="en-US" baseline="0" dirty="0" smtClean="0"/>
              <a:t> under regular constraints, </a:t>
            </a:r>
          </a:p>
          <a:p>
            <a:r>
              <a:rPr lang="en-US" baseline="0" dirty="0" smtClean="0"/>
              <a:t>and high pressure constraints.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 second part is looking into predicting if a given player </a:t>
            </a:r>
          </a:p>
          <a:p>
            <a:r>
              <a:rPr lang="en-US" baseline="0" dirty="0" smtClean="0"/>
              <a:t>will have a clutch shot, based on publicly available data</a:t>
            </a:r>
          </a:p>
          <a:p>
            <a:endParaRPr lang="en-US" baseline="0" dirty="0" smtClean="0"/>
          </a:p>
          <a:p>
            <a:r>
              <a:rPr lang="en-US" baseline="0" dirty="0" smtClean="0"/>
              <a:t>I’ve been using an public API called </a:t>
            </a:r>
            <a:r>
              <a:rPr lang="en-US" baseline="0" dirty="0" err="1" smtClean="0"/>
              <a:t>NBA_py</a:t>
            </a:r>
            <a:r>
              <a:rPr lang="en-US" baseline="0" dirty="0" smtClean="0"/>
              <a:t> which scrapes </a:t>
            </a:r>
          </a:p>
          <a:p>
            <a:r>
              <a:rPr lang="en-US" baseline="0" dirty="0" smtClean="0"/>
              <a:t>data off of </a:t>
            </a:r>
            <a:r>
              <a:rPr lang="en-US" baseline="0" dirty="0" err="1" smtClean="0"/>
              <a:t>NBA.com</a:t>
            </a:r>
            <a:r>
              <a:rPr lang="en-US" baseline="0" dirty="0" smtClean="0"/>
              <a:t>. I’ve scraped over 4 thousand players</a:t>
            </a:r>
          </a:p>
          <a:p>
            <a:r>
              <a:rPr lang="en-US" baseline="0" dirty="0" smtClean="0"/>
              <a:t> and over</a:t>
            </a:r>
          </a:p>
          <a:p>
            <a:r>
              <a:rPr lang="en-US" baseline="0" dirty="0" smtClean="0"/>
              <a:t>15 years of player statistics.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EDF33E-FB99-9E4B-8807-0343471356F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4079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</a:t>
            </a:r>
            <a:r>
              <a:rPr lang="en-US" baseline="0" dirty="0" smtClean="0"/>
              <a:t>figure shows the shot percentage spread of players in </a:t>
            </a:r>
          </a:p>
          <a:p>
            <a:r>
              <a:rPr lang="en-US" baseline="0" dirty="0" smtClean="0"/>
              <a:t>normal situations on the left, and under the constraint </a:t>
            </a:r>
          </a:p>
          <a:p>
            <a:r>
              <a:rPr lang="en-US" baseline="0" dirty="0" smtClean="0"/>
              <a:t>of the last 3 minutes of the game on the right</a:t>
            </a:r>
          </a:p>
          <a:p>
            <a:r>
              <a:rPr lang="en-US" baseline="0" dirty="0" smtClean="0"/>
              <a:t>It’s clear there is a noticeable decrease in accuracy </a:t>
            </a:r>
          </a:p>
          <a:p>
            <a:r>
              <a:rPr lang="en-US" baseline="0" dirty="0" smtClean="0"/>
              <a:t>under this pressure constraint. 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EDF33E-FB99-9E4B-8807-0343471356F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9202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Through exploring the relationships between shot</a:t>
            </a:r>
          </a:p>
          <a:p>
            <a:r>
              <a:rPr lang="en-US" dirty="0" smtClean="0"/>
              <a:t>Areas</a:t>
            </a:r>
            <a:r>
              <a:rPr lang="en-US" baseline="0" dirty="0" smtClean="0"/>
              <a:t> and ability depreciation under pressure,</a:t>
            </a:r>
          </a:p>
          <a:p>
            <a:r>
              <a:rPr lang="en-US" baseline="0" dirty="0" smtClean="0"/>
              <a:t>I was able to uncover some interesting stats</a:t>
            </a:r>
          </a:p>
          <a:p>
            <a:r>
              <a:rPr lang="en-US" baseline="0" dirty="0" smtClean="0"/>
              <a:t>Such as the one visualized here. I’ve mapped out</a:t>
            </a:r>
          </a:p>
          <a:p>
            <a:r>
              <a:rPr lang="en-US" baseline="0" dirty="0" smtClean="0"/>
              <a:t>the preferred shot area for players, and the</a:t>
            </a:r>
          </a:p>
          <a:p>
            <a:r>
              <a:rPr lang="en-US" baseline="0" dirty="0" smtClean="0"/>
              <a:t>Corresponding ability depreciation. </a:t>
            </a:r>
          </a:p>
          <a:p>
            <a:r>
              <a:rPr lang="en-US" baseline="0" dirty="0" smtClean="0"/>
              <a:t>Interestingly enough, the</a:t>
            </a:r>
          </a:p>
          <a:p>
            <a:r>
              <a:rPr lang="en-US" baseline="0" dirty="0" smtClean="0"/>
              <a:t>players who shoot in the area closest to the</a:t>
            </a:r>
          </a:p>
          <a:p>
            <a:r>
              <a:rPr lang="en-US" baseline="0" dirty="0" smtClean="0"/>
              <a:t>basket experienced one of the highest dep.</a:t>
            </a:r>
          </a:p>
          <a:p>
            <a:r>
              <a:rPr lang="en-US" baseline="0" dirty="0" smtClean="0"/>
              <a:t>rates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EDF33E-FB99-9E4B-8807-0343471356F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9094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 was also able</a:t>
            </a:r>
            <a:r>
              <a:rPr lang="en-US" baseline="0" dirty="0" smtClean="0"/>
              <a:t> to create </a:t>
            </a:r>
            <a:r>
              <a:rPr lang="en-US" baseline="0" dirty="0" err="1" smtClean="0"/>
              <a:t>clucth</a:t>
            </a:r>
            <a:r>
              <a:rPr lang="en-US" baseline="0" dirty="0" smtClean="0"/>
              <a:t> classifier</a:t>
            </a:r>
          </a:p>
          <a:p>
            <a:r>
              <a:rPr lang="en-US" baseline="0" dirty="0" smtClean="0"/>
              <a:t>To predict if a player is clutch or not. After,</a:t>
            </a:r>
          </a:p>
          <a:p>
            <a:r>
              <a:rPr lang="en-US" baseline="0" dirty="0" smtClean="0"/>
              <a:t>Using PCA as well as filtering features</a:t>
            </a:r>
          </a:p>
          <a:p>
            <a:r>
              <a:rPr lang="en-US" baseline="0" dirty="0" smtClean="0"/>
              <a:t>Based off feature importance's,</a:t>
            </a:r>
            <a:endParaRPr lang="en-US" baseline="0" dirty="0" smtClean="0"/>
          </a:p>
          <a:p>
            <a:r>
              <a:rPr lang="en-US" baseline="0" dirty="0" smtClean="0"/>
              <a:t>I used </a:t>
            </a:r>
            <a:r>
              <a:rPr lang="en-US" baseline="0" dirty="0" err="1" smtClean="0"/>
              <a:t>XGBoost</a:t>
            </a:r>
            <a:r>
              <a:rPr lang="en-US" baseline="0" dirty="0" smtClean="0"/>
              <a:t> and random forests to predict</a:t>
            </a:r>
            <a:endParaRPr lang="en-US" baseline="0" dirty="0" smtClean="0"/>
          </a:p>
          <a:p>
            <a:r>
              <a:rPr lang="en-US" baseline="0" dirty="0" smtClean="0"/>
              <a:t>Clutch abilities.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dirty="0" smtClean="0"/>
              <a:t>The graph on the left is the actual distribution</a:t>
            </a:r>
          </a:p>
          <a:p>
            <a:r>
              <a:rPr lang="en-US" baseline="0" dirty="0" smtClean="0"/>
              <a:t>Of clutch and chokers with 1 being clutch and</a:t>
            </a:r>
          </a:p>
          <a:p>
            <a:r>
              <a:rPr lang="en-US" baseline="0" dirty="0" smtClean="0"/>
              <a:t>0 being chokers. The prediction is on the right. Not the </a:t>
            </a:r>
          </a:p>
          <a:p>
            <a:r>
              <a:rPr lang="en-US" baseline="0" dirty="0" smtClean="0"/>
              <a:t>Greatest classifier though we are</a:t>
            </a:r>
          </a:p>
          <a:p>
            <a:r>
              <a:rPr lang="en-US" baseline="0" dirty="0" smtClean="0"/>
              <a:t>91% accurate predicting clutch.</a:t>
            </a:r>
          </a:p>
          <a:p>
            <a:r>
              <a:rPr lang="en-US" baseline="0" dirty="0" smtClean="0"/>
              <a:t>I feel like the knowledge</a:t>
            </a:r>
          </a:p>
          <a:p>
            <a:r>
              <a:rPr lang="en-US" baseline="0" dirty="0" smtClean="0"/>
              <a:t>I’ve acquired researching the feature relationships</a:t>
            </a:r>
          </a:p>
          <a:p>
            <a:r>
              <a:rPr lang="en-US" baseline="0" dirty="0" smtClean="0"/>
              <a:t>Have been non-trivial and potentially useful for</a:t>
            </a:r>
          </a:p>
          <a:p>
            <a:r>
              <a:rPr lang="en-US" baseline="0" dirty="0" smtClean="0"/>
              <a:t>Team managers who want to build a roster filled with</a:t>
            </a:r>
          </a:p>
          <a:p>
            <a:r>
              <a:rPr lang="en-US" baseline="0" dirty="0" smtClean="0"/>
              <a:t>High performers!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EDF33E-FB99-9E4B-8807-0343471356F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0244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EDF33E-FB99-9E4B-8807-0343471356F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7166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8/9/17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8/9/17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8/9/17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CA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8/9/17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5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6.tiff"/><Relationship Id="rId5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66484" y="0"/>
            <a:ext cx="8915399" cy="2262781"/>
          </a:xfrm>
        </p:spPr>
        <p:txBody>
          <a:bodyPr/>
          <a:lstStyle/>
          <a:p>
            <a:r>
              <a:rPr lang="en-US" dirty="0" smtClean="0"/>
              <a:t>Is your favorite player clutch??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6484" y="2572061"/>
            <a:ext cx="8915399" cy="1126283"/>
          </a:xfrm>
        </p:spPr>
        <p:txBody>
          <a:bodyPr/>
          <a:lstStyle/>
          <a:p>
            <a:r>
              <a:rPr lang="en-US" dirty="0" smtClean="0"/>
              <a:t>A study investigating NBA player statistics and developing new performance indicators 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266484" y="3329012"/>
            <a:ext cx="4213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By: Andrew Zhuang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755" y="1131390"/>
            <a:ext cx="1548566" cy="157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333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the Goal?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599"/>
            <a:ext cx="8915400" cy="453483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Quantify clutch-ness! Let’s separate the clutch players from the chokers!</a:t>
            </a:r>
          </a:p>
          <a:p>
            <a:pPr lvl="1"/>
            <a:r>
              <a:rPr lang="en-US" dirty="0" smtClean="0"/>
              <a:t>Shot percentages under pressure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        					VS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Can we predict player </a:t>
            </a:r>
            <a:r>
              <a:rPr lang="en-US" dirty="0" err="1" smtClean="0"/>
              <a:t>clutchness</a:t>
            </a:r>
            <a:r>
              <a:rPr lang="en-US" dirty="0" smtClean="0"/>
              <a:t>? Is your favorite player clutch?</a:t>
            </a:r>
          </a:p>
          <a:p>
            <a:r>
              <a:rPr lang="en-US" dirty="0" err="1" smtClean="0"/>
              <a:t>NBA_py</a:t>
            </a:r>
            <a:r>
              <a:rPr lang="en-US" dirty="0" smtClean="0"/>
              <a:t> -&gt; 15 years of player data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8822" y="330261"/>
            <a:ext cx="1548566" cy="157473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63002" y="2821191"/>
            <a:ext cx="2365801" cy="284741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60434" y="2869888"/>
            <a:ext cx="4125022" cy="2750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863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Last 3 minutes Shooting performance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435" y="2600386"/>
            <a:ext cx="1548566" cy="157473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07372" y="1693662"/>
            <a:ext cx="7255828" cy="4962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295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Interesting relationships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3068" y="5283261"/>
            <a:ext cx="1548566" cy="157473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2190" y="1348921"/>
            <a:ext cx="7366834" cy="5082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314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Clutch-ness Classifier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20953" y="0"/>
            <a:ext cx="1548566" cy="157473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133600"/>
            <a:ext cx="6324600" cy="42164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4600" y="2152650"/>
            <a:ext cx="6324600" cy="417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400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7162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291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885</TotalTime>
  <Words>455</Words>
  <Application>Microsoft Macintosh PowerPoint</Application>
  <PresentationFormat>Widescreen</PresentationFormat>
  <Paragraphs>79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Calibri</vt:lpstr>
      <vt:lpstr>Century Gothic</vt:lpstr>
      <vt:lpstr>Wingdings 3</vt:lpstr>
      <vt:lpstr>Arial</vt:lpstr>
      <vt:lpstr>Wisp</vt:lpstr>
      <vt:lpstr>Is your favorite player clutch??</vt:lpstr>
      <vt:lpstr>What’s the Goal?</vt:lpstr>
      <vt:lpstr>Last 3 minutes Shooting performance </vt:lpstr>
      <vt:lpstr>Interesting relationships</vt:lpstr>
      <vt:lpstr>Clutch-ness Classifier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Measure the In-tangebles </dc:title>
  <dc:creator>Microsoft Office User</dc:creator>
  <cp:lastModifiedBy>Microsoft Office User</cp:lastModifiedBy>
  <cp:revision>31</cp:revision>
  <cp:lastPrinted>2017-05-15T04:45:01Z</cp:lastPrinted>
  <dcterms:created xsi:type="dcterms:W3CDTF">2017-05-15T04:31:24Z</dcterms:created>
  <dcterms:modified xsi:type="dcterms:W3CDTF">2017-08-09T20:37:00Z</dcterms:modified>
</cp:coreProperties>
</file>

<file path=docProps/thumbnail.jpeg>
</file>